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88" r:id="rId3"/>
    <p:sldId id="290" r:id="rId4"/>
    <p:sldId id="289" r:id="rId5"/>
    <p:sldId id="291" r:id="rId6"/>
    <p:sldId id="292" r:id="rId7"/>
    <p:sldId id="299" r:id="rId8"/>
    <p:sldId id="294" r:id="rId9"/>
    <p:sldId id="300" r:id="rId10"/>
    <p:sldId id="293" r:id="rId11"/>
    <p:sldId id="296" r:id="rId12"/>
    <p:sldId id="297" r:id="rId13"/>
    <p:sldId id="298" r:id="rId14"/>
    <p:sldId id="295" r:id="rId15"/>
    <p:sldId id="259" r:id="rId16"/>
    <p:sldId id="260" r:id="rId17"/>
    <p:sldId id="261" r:id="rId18"/>
    <p:sldId id="262" r:id="rId19"/>
    <p:sldId id="263" r:id="rId20"/>
    <p:sldId id="267" r:id="rId21"/>
    <p:sldId id="268" r:id="rId22"/>
    <p:sldId id="269" r:id="rId23"/>
    <p:sldId id="277" r:id="rId24"/>
    <p:sldId id="27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E663B1A-8B3B-4357-BB53-C1305793AD98}">
          <p14:sldIdLst>
            <p14:sldId id="256"/>
            <p14:sldId id="288"/>
            <p14:sldId id="290"/>
            <p14:sldId id="289"/>
            <p14:sldId id="291"/>
            <p14:sldId id="292"/>
            <p14:sldId id="299"/>
            <p14:sldId id="294"/>
            <p14:sldId id="300"/>
            <p14:sldId id="293"/>
            <p14:sldId id="296"/>
            <p14:sldId id="297"/>
            <p14:sldId id="298"/>
            <p14:sldId id="295"/>
            <p14:sldId id="259"/>
            <p14:sldId id="260"/>
            <p14:sldId id="261"/>
            <p14:sldId id="262"/>
            <p14:sldId id="263"/>
            <p14:sldId id="267"/>
            <p14:sldId id="268"/>
            <p14:sldId id="269"/>
          </p14:sldIdLst>
        </p14:section>
        <p14:section name="Untitled Section" id="{708BC78A-4BAB-4CFB-A8D6-D81480EA3EFE}">
          <p14:sldIdLst>
            <p14:sldId id="277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 arnold" initials="ja" lastIdx="1" clrIdx="0">
    <p:extLst>
      <p:ext uri="{19B8F6BF-5375-455C-9EA6-DF929625EA0E}">
        <p15:presenceInfo xmlns:p15="http://schemas.microsoft.com/office/powerpoint/2012/main" userId="3935e42821bac1f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2" autoAdjust="0"/>
    <p:restoredTop sz="89563" autoAdjust="0"/>
  </p:normalViewPr>
  <p:slideViewPr>
    <p:cSldViewPr snapToGrid="0">
      <p:cViewPr varScale="1">
        <p:scale>
          <a:sx n="99" d="100"/>
          <a:sy n="99" d="100"/>
        </p:scale>
        <p:origin x="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4C63D-CA0D-4ECC-AF1F-3F9544510DC1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871664-64C9-4663-B74E-C1349981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Hyperlink will work if you have anaconda prompt open, if you have previously opened it and run the kernel it should work without having to do so.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871664-64C9-4663-B74E-C134998151D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3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DB80-9B68-43E6-9F27-1D6078E9C5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6DE21-1D4A-4185-B095-4AA5FD13F2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B3E29-757D-47B8-91EF-4B3B1CDEF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7EC74-E4ED-4EDD-9A2A-43D8C081C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00D84-B283-4160-8A6F-4CA7F38E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40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4D9B7-4E6F-4BF8-98B1-46FECD91A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0BE385-ED80-4527-85BD-1C737E4C7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67C87-950C-4380-ABB9-52119026B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AE262-5160-4836-B7E3-E9349697C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AFDC2-2A55-48A9-B0D0-81B256D21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741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B924A-7E8B-4BCA-AE03-42D4699DD3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8A1EE-16A6-44B5-BBC0-25BF7452FB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A83C3-B896-4437-8F20-AB1D00D6C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40B38-F40C-4FCF-80B9-866A87800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019B6-EF83-42E1-9D76-163863AE2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50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B8DE4-34C0-4C48-8988-8C7DCD11B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4BA10-E519-44F1-8227-53939A586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2DA33-B8C2-45ED-9803-42F53C22F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70BD8-337C-4C2A-B1E7-46DA1934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7B602-5781-499D-9E6B-A8AFAE202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493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7AA5F-0EB7-4799-9429-F22EB9B04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C5F72-0A06-47EC-BC8F-593F066AC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22FB00-5F78-463D-9B9E-475BE5263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1A617-7642-4951-AE43-4B9BB00A9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AA8B8-3599-4E7B-8F2F-6FE36B32C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624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E6E83-81CA-4CF0-8294-D9A4619A4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9E2F5-F1E5-4045-85DF-8550D3004B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1F2A7F-7254-4A12-B166-FFA7063CB6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740935-7178-4037-8277-E4B11E753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3BABD-F8D7-474A-8882-6E393750C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2B844-B656-4C77-A1EF-FFD1D62A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408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12E93-8DA8-4E78-92D8-D2A3DE771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26A7B-B66F-41EE-ACFF-B06DD07FE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AAA1B-01A2-4601-82A8-A52BC9537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1F0EBA-E7AA-4E8B-BE79-414A7A441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4C1FAC-CB0A-4112-B761-7D1F7A1D73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39B898-B716-4F1A-A632-12C88AE1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D4E029-4127-428A-A505-F49150574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824062-5B03-4FBD-AFF6-CD3308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69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67D26-BCA0-4A21-9B4E-E357DA88E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F2CC1B-EBC6-4330-A5D4-FF174D8DB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ACC1F5-C2EC-4E1F-8316-7447D2BAD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5B4226-9581-4FB3-BD20-C3C579902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69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E94C4A-D313-43DC-B839-3C468E42F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CA9895-654D-4752-8A81-99CCF344E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3E98B-4207-4D35-B7A1-EDB79E4CA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406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21DC-48A9-4867-A343-E6B7B6C11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398AE-A06B-4B02-B9C4-55C5E0F0F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06A77C-1CC0-424D-83DE-32A98CE8C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6212AA-D8D3-47E7-B049-5919ABEF2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D9B4C9-1E50-4BB4-A092-FDF2DED1D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3158A-41E0-4BB7-882B-79FD14B19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68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B23E5-4CCE-4643-8F69-47572EC85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8CC7EA-5247-4060-A7D4-FDE4516526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5F7362-654D-4E0D-A228-B92A78E009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2BBF8-1156-463F-BF7F-17AFFAE53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5FC36-8686-492E-BE47-D638F7F20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80C8C1-EF46-4E15-BB0C-47D927AB3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20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B0E781-5A52-4670-AC11-62DDDA3E1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BC81B-0887-48F6-840E-F574117FF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4AAF7-1310-4529-A072-3A72D13D7E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9B00C-6EAC-4389-85A2-04EC0001E5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E154F-A70C-4B78-9EE3-69CF1C0D51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302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8888/notebooks/Desktop/SMU%20Data%20Science%20coursework/SMU%20Data%20Science%20copy/smu-dal-data-pt-06-2021-u-c/smu-dal-data-pt-06-2021-u-c/SMU_Project-1/Jons_Work/Interactive%20Map%20only.ipynb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F893D-DD7F-4600-9ECE-215CF3BEE5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Austin Housing EDA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2949E-C38E-423E-B4B2-A056CC5202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Greyson, </a:t>
            </a:r>
            <a:r>
              <a:rPr lang="en-US" dirty="0" err="1"/>
              <a:t>Thi</a:t>
            </a:r>
            <a:r>
              <a:rPr lang="en-US" dirty="0"/>
              <a:t>, and Jon</a:t>
            </a:r>
          </a:p>
        </p:txBody>
      </p:sp>
    </p:spTree>
    <p:extLst>
      <p:ext uri="{BB962C8B-B14F-4D97-AF65-F5344CB8AC3E}">
        <p14:creationId xmlns:p14="http://schemas.microsoft.com/office/powerpoint/2010/main" val="2455925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6C08-32C6-4AE0-B3E4-4D03DAF7C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F779B-EC36-4EBE-A2E5-0C5B7C543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dirty="0">
                <a:effectLst/>
                <a:latin typeface="Arial" panose="020B0604020202020204" pitchFamily="34" charset="0"/>
              </a:rPr>
              <a:t>What are different trends in the housing market?”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Square Footage 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Location (can we support this with a visual?) 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Time of the year (google map, do we need a regression model for this?)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34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40429-2A3E-4754-AE38-5DC19C852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Actionable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DA566-062F-422B-B4DE-35CF4580A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Investing/Buyers = Focus on Single Family homes for investing, buy during the winter months, ideally in Jan.  Sell during the peak months in the late 2</a:t>
            </a:r>
            <a:r>
              <a:rPr lang="en-US" baseline="30000" dirty="0"/>
              <a:t>nd</a:t>
            </a:r>
            <a:r>
              <a:rPr lang="en-US" dirty="0"/>
              <a:t> and 3</a:t>
            </a:r>
            <a:r>
              <a:rPr lang="en-US" baseline="30000" dirty="0"/>
              <a:t>rd</a:t>
            </a:r>
            <a:r>
              <a:rPr lang="en-US" dirty="0"/>
              <a:t> quarters. ?? </a:t>
            </a:r>
          </a:p>
          <a:p>
            <a:r>
              <a:rPr lang="en-US" dirty="0"/>
              <a:t>For current owners, do not list home December/Jan as sales are less likely to occur </a:t>
            </a:r>
          </a:p>
          <a:p>
            <a:r>
              <a:rPr lang="en-US" dirty="0"/>
              <a:t>Austin’s home sales are increasing at a lower rate than the population growth of the city? </a:t>
            </a:r>
          </a:p>
        </p:txBody>
      </p:sp>
    </p:spTree>
    <p:extLst>
      <p:ext uri="{BB962C8B-B14F-4D97-AF65-F5344CB8AC3E}">
        <p14:creationId xmlns:p14="http://schemas.microsoft.com/office/powerpoint/2010/main" val="484862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76BB5-5DF4-4631-BA76-AB4566161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and Future Work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ABDD8-AE6B-4078-B58A-87764D3D6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  <a:p>
            <a:pPr lvl="1"/>
            <a:r>
              <a:rPr lang="en-US" dirty="0"/>
              <a:t>Did not include list dates, initial sales price, length of time on the market, substantial data from 2021, total count of inventory, average length of time on the market, …..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With unlimited time and budget we would conduct a more thorough analysis on the market to identify the best possible location, time, etc. </a:t>
            </a:r>
          </a:p>
        </p:txBody>
      </p:sp>
    </p:spTree>
    <p:extLst>
      <p:ext uri="{BB962C8B-B14F-4D97-AF65-F5344CB8AC3E}">
        <p14:creationId xmlns:p14="http://schemas.microsoft.com/office/powerpoint/2010/main" val="3393729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3C35E-3A6B-4C5C-BFA4-965A4D80D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B3EAC-8EA4-45A6-BFCF-904928CCF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26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40384-7CE2-4C4D-92C0-7E676120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Items we need to address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86536-1D64-4F60-AE0C-C26AC00DE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Regressions to support our visual aids? </a:t>
            </a:r>
          </a:p>
          <a:p>
            <a:r>
              <a:rPr lang="en-US" dirty="0"/>
              <a:t>T-tests </a:t>
            </a:r>
          </a:p>
          <a:p>
            <a:r>
              <a:rPr lang="en-US" dirty="0"/>
              <a:t>A chart that shows the correlation results by variable </a:t>
            </a:r>
          </a:p>
          <a:p>
            <a:pPr lvl="1"/>
            <a:r>
              <a:rPr lang="en-US" dirty="0"/>
              <a:t>i.e. we ran a regression and correlation on several variables, square footage is strong compared to school rating or whether or not it had a view</a:t>
            </a:r>
          </a:p>
          <a:p>
            <a:r>
              <a:rPr lang="en-US" dirty="0"/>
              <a:t>Prediction versus actual ?  </a:t>
            </a:r>
          </a:p>
          <a:p>
            <a:r>
              <a:rPr lang="en-US" dirty="0" err="1"/>
              <a:t>Robsut</a:t>
            </a:r>
            <a:r>
              <a:rPr lang="en-US" dirty="0"/>
              <a:t> color </a:t>
            </a:r>
            <a:r>
              <a:rPr lang="en-US" dirty="0" err="1"/>
              <a:t>schem</a:t>
            </a:r>
            <a:r>
              <a:rPr lang="en-US" dirty="0"/>
              <a:t> on our visuals?  Seaborn included yet? </a:t>
            </a:r>
          </a:p>
          <a:p>
            <a:r>
              <a:rPr lang="en-US" dirty="0"/>
              <a:t>Inspiration section? </a:t>
            </a:r>
          </a:p>
        </p:txBody>
      </p:sp>
    </p:spTree>
    <p:extLst>
      <p:ext uri="{BB962C8B-B14F-4D97-AF65-F5344CB8AC3E}">
        <p14:creationId xmlns:p14="http://schemas.microsoft.com/office/powerpoint/2010/main" val="30035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BA6D8-8316-409D-B880-73F020528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-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73FC6-50AA-47E5-8FDA-498D18C2B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Using Matplotlib to create a total of 6–8 visualizations of your data (ideally, at least two per ”question” you ask of your data) (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regresssions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, census info, and google maps heatmaps)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Saving PNG images of your visualizations to distribute to the class and instructional team, and for inclusion in your presentation.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Roboto" panose="020B0604020202020204" pitchFamily="2" charset="0"/>
            </a:endParaRPr>
          </a:p>
          <a:p>
            <a:pPr lvl="1"/>
            <a:r>
              <a:rPr lang="en-US" dirty="0"/>
              <a:t>Need these from each party, (utilize code for saving </a:t>
            </a:r>
            <a:r>
              <a:rPr lang="en-US" dirty="0" err="1"/>
              <a:t>png</a:t>
            </a:r>
            <a:r>
              <a:rPr lang="en-US" dirty="0"/>
              <a:t> </a:t>
            </a:r>
            <a:r>
              <a:rPr lang="en-US" dirty="0" err="1"/>
              <a:t>plt.savefig</a:t>
            </a:r>
            <a:r>
              <a:rPr lang="en-US" dirty="0"/>
              <a:t>(r</a:t>
            </a:r>
            <a:r>
              <a:rPr lang="en-US" dirty="0">
                <a:solidFill>
                  <a:srgbClr val="FF0000"/>
                </a:solidFill>
              </a:rPr>
              <a:t>'../</a:t>
            </a:r>
            <a:r>
              <a:rPr lang="en-US" dirty="0" err="1">
                <a:solidFill>
                  <a:srgbClr val="FF0000"/>
                </a:solidFill>
              </a:rPr>
              <a:t>output_data</a:t>
            </a: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err="1">
                <a:solidFill>
                  <a:srgbClr val="FF0000"/>
                </a:solidFill>
              </a:rPr>
              <a:t>plot_images</a:t>
            </a:r>
            <a:r>
              <a:rPr lang="en-US" dirty="0">
                <a:solidFill>
                  <a:srgbClr val="FF0000"/>
                </a:solidFill>
              </a:rPr>
              <a:t>/north_hem_lat_humidity.</a:t>
            </a:r>
            <a:r>
              <a:rPr lang="en-US" dirty="0"/>
              <a:t>png', dpi = 100)</a:t>
            </a:r>
          </a:p>
          <a:p>
            <a:pPr lvl="1"/>
            <a:r>
              <a:rPr lang="en-US" dirty="0"/>
              <a:t>Screenshots from google maps (choose what types and what points we want to make with it.) </a:t>
            </a:r>
          </a:p>
          <a:p>
            <a:r>
              <a:rPr lang="en-US" dirty="0"/>
              <a:t>API info,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(Optional) Using at least one API if you can find an API with data pertinent to your primary research questions.  (census, Google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Gmaps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API?)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Creating a write-up summarizing your major findings. This should include a heading for each “question” you asked of your data and a short description of your findings and any relevant plots.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2E3CC4-C781-45A5-B13E-BB482A2C4D42}"/>
              </a:ext>
            </a:extLst>
          </p:cNvPr>
          <p:cNvSpPr txBox="1"/>
          <p:nvPr/>
        </p:nvSpPr>
        <p:spPr>
          <a:xfrm>
            <a:off x="3048000" y="324602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333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1D215-41AB-43A1-A2ED-F93874D0F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lecture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201DF-F412-41DE-9F61-38CF54205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Roboto" panose="02000000000000000000" pitchFamily="2" charset="0"/>
              </a:rPr>
              <a:t>You will also be responsible for preparing a formal, 10-minute presentation that covers: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Questions you found interesting and what motivated you to answer them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Where and how you found the data you used to answer these questions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The data exploration and cleanup process (accompanied by your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Jupyter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Notebook)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The analysis process (accompanied by your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Jupyter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Notebook)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Your conclusions, which should include a numerical summary and visualizations of that summary</a:t>
            </a:r>
            <a:endParaRPr lang="en-US" sz="1800" i="0" u="none" strike="noStrike" dirty="0">
              <a:solidFill>
                <a:srgbClr val="000000"/>
              </a:solidFill>
              <a:latin typeface="Roboto" panose="02000000000000000000" pitchFamily="2" charset="0"/>
            </a:endParaRP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The implications of your findings: What do your findings mean? </a:t>
            </a:r>
            <a:endParaRPr lang="en-US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2333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026" y="209725"/>
            <a:ext cx="1888222" cy="6476301"/>
          </a:xfrm>
        </p:spPr>
        <p:txBody>
          <a:bodyPr/>
          <a:lstStyle/>
          <a:p>
            <a:r>
              <a:rPr lang="en-US" dirty="0"/>
              <a:t>Heatmap by sales price</a:t>
            </a:r>
          </a:p>
          <a:p>
            <a:r>
              <a:rPr lang="en-US" dirty="0"/>
              <a:t>Including </a:t>
            </a:r>
          </a:p>
        </p:txBody>
      </p:sp>
      <p:pic>
        <p:nvPicPr>
          <p:cNvPr id="7" name="Picture 6" descr="A picture containing map&#10;&#10;Description automatically generated">
            <a:extLst>
              <a:ext uri="{FF2B5EF4-FFF2-40B4-BE49-F238E27FC236}">
                <a16:creationId xmlns:a16="http://schemas.microsoft.com/office/drawing/2014/main" id="{AC0EDFCD-DEDF-4FD1-AECB-039F3AC9A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350" y="0"/>
            <a:ext cx="9905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20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026" y="209725"/>
            <a:ext cx="1888222" cy="6476301"/>
          </a:xfrm>
        </p:spPr>
        <p:txBody>
          <a:bodyPr/>
          <a:lstStyle/>
          <a:p>
            <a:r>
              <a:rPr lang="en-US" dirty="0"/>
              <a:t>Heatmap by sales price</a:t>
            </a:r>
          </a:p>
          <a:p>
            <a:r>
              <a:rPr lang="en-US" dirty="0"/>
              <a:t>Singly Family Home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2019810C-B618-453F-B720-16BC35983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964" y="18875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95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386D0219-4500-40BB-893D-5FBACC9673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29" r="21723" b="-2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3752849"/>
          </a:xfrm>
        </p:spPr>
        <p:txBody>
          <a:bodyPr>
            <a:normAutofit/>
          </a:bodyPr>
          <a:lstStyle/>
          <a:p>
            <a:r>
              <a:rPr lang="en-US" sz="1800"/>
              <a:t>Heatmap by sales price</a:t>
            </a:r>
          </a:p>
          <a:p>
            <a:r>
              <a:rPr lang="en-US" sz="1800"/>
              <a:t>2018 </a:t>
            </a:r>
          </a:p>
        </p:txBody>
      </p:sp>
    </p:spTree>
    <p:extLst>
      <p:ext uri="{BB962C8B-B14F-4D97-AF65-F5344CB8AC3E}">
        <p14:creationId xmlns:p14="http://schemas.microsoft.com/office/powerpoint/2010/main" val="1102413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8E0E-B73C-448A-9456-42C46A54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Overview/Agenda/etc. What to expect?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AF43-ABEB-4990-BFBD-9EFED42C4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  <a:p>
            <a:r>
              <a:rPr lang="en-US" dirty="0"/>
              <a:t>Data  </a:t>
            </a:r>
          </a:p>
          <a:p>
            <a:pPr lvl="1"/>
            <a:r>
              <a:rPr lang="en-US" dirty="0"/>
              <a:t>Sources, Cleaning, Duplicates, Outliers, Missing Data</a:t>
            </a:r>
          </a:p>
          <a:p>
            <a:r>
              <a:rPr lang="en-US" dirty="0"/>
              <a:t>Analysis </a:t>
            </a:r>
          </a:p>
          <a:p>
            <a:pPr lvl="1"/>
            <a:r>
              <a:rPr lang="en-US" dirty="0"/>
              <a:t>Questions Answered and Actionable Insights </a:t>
            </a:r>
          </a:p>
          <a:p>
            <a:r>
              <a:rPr lang="en-US" dirty="0"/>
              <a:t>Limitations and Future Work </a:t>
            </a:r>
          </a:p>
          <a:p>
            <a:r>
              <a:rPr lang="en-US" dirty="0"/>
              <a:t>Q&amp;A </a:t>
            </a:r>
          </a:p>
        </p:txBody>
      </p:sp>
    </p:spTree>
    <p:extLst>
      <p:ext uri="{BB962C8B-B14F-4D97-AF65-F5344CB8AC3E}">
        <p14:creationId xmlns:p14="http://schemas.microsoft.com/office/powerpoint/2010/main" val="265562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9733262B-6773-46BD-937F-9F09AA8C97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83" r="31472" b="-2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6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/>
              <a:t>Heatmap by sales price</a:t>
            </a:r>
          </a:p>
          <a:p>
            <a:r>
              <a:rPr lang="en-US" sz="2200"/>
              <a:t>2019 </a:t>
            </a:r>
          </a:p>
        </p:txBody>
      </p:sp>
    </p:spTree>
    <p:extLst>
      <p:ext uri="{BB962C8B-B14F-4D97-AF65-F5344CB8AC3E}">
        <p14:creationId xmlns:p14="http://schemas.microsoft.com/office/powerpoint/2010/main" val="3827382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p of the area&#10;&#10;Description automatically generated with medium confidence">
            <a:extLst>
              <a:ext uri="{FF2B5EF4-FFF2-40B4-BE49-F238E27FC236}">
                <a16:creationId xmlns:a16="http://schemas.microsoft.com/office/drawing/2014/main" id="{0FC1BD39-67F4-47D9-B5C9-2F3BA3AC2A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7" r="4056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Heatmap by sales price</a:t>
            </a:r>
          </a:p>
          <a:p>
            <a:r>
              <a:rPr lang="en-US" sz="2000" dirty="0"/>
              <a:t>2020 </a:t>
            </a:r>
          </a:p>
          <a:p>
            <a:endParaRPr lang="en-US" sz="2000" dirty="0"/>
          </a:p>
          <a:p>
            <a:r>
              <a:rPr lang="en-US" sz="2000" dirty="0">
                <a:hlinkClick r:id="rId4"/>
              </a:rPr>
              <a:t>Click to see who is correct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133331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BA49487-3FDB-4FB7-9D50-2B4F9454D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C938212-FA12-4FF1-87C8-ACDE99D0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14757-0BD4-4402-83FE-2F8184406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280865" cy="1645920"/>
          </a:xfrm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/>
              <a:t>2018  </a:t>
            </a:r>
            <a:r>
              <a:rPr lang="en-US" sz="2400" dirty="0"/>
              <a:t>4118 home sales</a:t>
            </a:r>
            <a:endParaRPr lang="en-US" sz="2800" dirty="0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139985BD-1D61-433C-A6C0-80109B6664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02" r="18691" b="-1"/>
          <a:stretch/>
        </p:blipFill>
        <p:spPr>
          <a:xfrm>
            <a:off x="574214" y="365760"/>
            <a:ext cx="3544851" cy="3639935"/>
          </a:xfrm>
          <a:prstGeom prst="rect">
            <a:avLst/>
          </a:prstGeom>
        </p:spPr>
      </p:pic>
      <p:pic>
        <p:nvPicPr>
          <p:cNvPr id="4" name="Picture 3" descr="A picture containing plant&#10;&#10;Description automatically generated">
            <a:extLst>
              <a:ext uri="{FF2B5EF4-FFF2-40B4-BE49-F238E27FC236}">
                <a16:creationId xmlns:a16="http://schemas.microsoft.com/office/drawing/2014/main" id="{AF6882D4-144E-4962-98B2-870D94327F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07" r="18909" b="-1"/>
          <a:stretch/>
        </p:blipFill>
        <p:spPr>
          <a:xfrm>
            <a:off x="4366642" y="365759"/>
            <a:ext cx="3542993" cy="3639312"/>
          </a:xfrm>
          <a:prstGeom prst="rect">
            <a:avLst/>
          </a:prstGeom>
        </p:spPr>
      </p:pic>
      <p:pic>
        <p:nvPicPr>
          <p:cNvPr id="6" name="Picture 5" descr="A map of the area&#10;&#10;Description automatically generated with medium confidence">
            <a:extLst>
              <a:ext uri="{FF2B5EF4-FFF2-40B4-BE49-F238E27FC236}">
                <a16:creationId xmlns:a16="http://schemas.microsoft.com/office/drawing/2014/main" id="{F8D32D53-BB96-4942-8EA7-E623483B6E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53" r="19840" b="-1"/>
          <a:stretch/>
        </p:blipFill>
        <p:spPr>
          <a:xfrm>
            <a:off x="8157516" y="365759"/>
            <a:ext cx="3544246" cy="363931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69F152D-E540-4B48-BA11-2ADF043C6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059F7E-04C4-4C46-9B3E-E5CE267E3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2098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70124B13-B32D-4A53-9212-441E926224C1}"/>
              </a:ext>
            </a:extLst>
          </p:cNvPr>
          <p:cNvSpPr txBox="1">
            <a:spLocks/>
          </p:cNvSpPr>
          <p:nvPr/>
        </p:nvSpPr>
        <p:spPr>
          <a:xfrm>
            <a:off x="4352762" y="4440602"/>
            <a:ext cx="3556873" cy="16459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dirty="0"/>
              <a:t>2019 </a:t>
            </a:r>
            <a:r>
              <a:rPr lang="en-US" sz="2400" dirty="0"/>
              <a:t>4992 home sales</a:t>
            </a:r>
            <a:r>
              <a:rPr lang="en-US" sz="1600" dirty="0">
                <a:latin typeface="+mn-lt"/>
                <a:ea typeface="+mn-ea"/>
                <a:cs typeface="+mn-cs"/>
              </a:rPr>
              <a:t> 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147E1D2-DA82-407B-9ACC-9EF0225C1334}"/>
              </a:ext>
            </a:extLst>
          </p:cNvPr>
          <p:cNvSpPr txBox="1">
            <a:spLocks/>
          </p:cNvSpPr>
          <p:nvPr/>
        </p:nvSpPr>
        <p:spPr>
          <a:xfrm>
            <a:off x="8157212" y="4440602"/>
            <a:ext cx="3542993" cy="16459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dirty="0"/>
              <a:t>2020 </a:t>
            </a:r>
            <a:r>
              <a:rPr lang="en-US" sz="2400" dirty="0"/>
              <a:t>5053 home sales </a:t>
            </a:r>
          </a:p>
        </p:txBody>
      </p:sp>
    </p:spTree>
    <p:extLst>
      <p:ext uri="{BB962C8B-B14F-4D97-AF65-F5344CB8AC3E}">
        <p14:creationId xmlns:p14="http://schemas.microsoft.com/office/powerpoint/2010/main" val="16408758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156D4B0E-AEA5-4F93-9E79-10166E5CE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99" y="0"/>
            <a:ext cx="5605112" cy="3195587"/>
          </a:xfrm>
          <a:prstGeom prst="rect">
            <a:avLst/>
          </a:prstGeom>
        </p:spPr>
      </p:pic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CA689889-2BDD-469B-BFE7-907AA4671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411" y="-1"/>
            <a:ext cx="6686349" cy="3195587"/>
          </a:xfrm>
          <a:prstGeom prst="rect">
            <a:avLst/>
          </a:prstGeom>
        </p:spPr>
      </p:pic>
      <p:pic>
        <p:nvPicPr>
          <p:cNvPr id="17" name="Picture 16" descr="Chart, scatter chart&#10;&#10;Description automatically generated">
            <a:extLst>
              <a:ext uri="{FF2B5EF4-FFF2-40B4-BE49-F238E27FC236}">
                <a16:creationId xmlns:a16="http://schemas.microsoft.com/office/drawing/2014/main" id="{65DFC509-DC08-4E1D-8BAB-D41FB75EE0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99" y="3158286"/>
            <a:ext cx="5605112" cy="3662415"/>
          </a:xfrm>
          <a:prstGeom prst="rect">
            <a:avLst/>
          </a:prstGeom>
        </p:spPr>
      </p:pic>
      <p:pic>
        <p:nvPicPr>
          <p:cNvPr id="19" name="Picture 18" descr="Chart, scatter chart&#10;&#10;Description automatically generated">
            <a:extLst>
              <a:ext uri="{FF2B5EF4-FFF2-40B4-BE49-F238E27FC236}">
                <a16:creationId xmlns:a16="http://schemas.microsoft.com/office/drawing/2014/main" id="{7286FB13-2EC8-467C-889D-4491D7C984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411" y="3120988"/>
            <a:ext cx="6588492" cy="366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0693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2B853-1EA4-43BC-962D-FFDE3E96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F6DE-9EBC-4E5C-9119-3424C7EB2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56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B2AD7-B7E8-4B68-ADAA-DB34E7DCB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46D72-2673-4282-B88A-F35721760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Conduct an in-depth review of the Austin Housing Market data and determine what variables impact price, sales frequency, timing for selling versus buying, and other factors that play a role in the housing market. </a:t>
            </a:r>
          </a:p>
          <a:p>
            <a:pPr marL="0" indent="0" algn="ctr">
              <a:buNone/>
            </a:pPr>
            <a:r>
              <a:rPr lang="en-US" dirty="0">
                <a:highlight>
                  <a:srgbClr val="FFFF00"/>
                </a:highlight>
              </a:rPr>
              <a:t>Inspiration: there are plenty of analysis on home price changes and predicting prices, but what else is there? </a:t>
            </a:r>
          </a:p>
          <a:p>
            <a:pPr marL="0" indent="0">
              <a:buNone/>
            </a:pPr>
            <a:r>
              <a:rPr lang="en-US" sz="2200" dirty="0">
                <a:highlight>
                  <a:srgbClr val="FFFF00"/>
                </a:highlight>
              </a:rPr>
              <a:t>List out original questions in the Project Proposal ? 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What are different trends in the housing market?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How has the frequency of sales been affected by year?  Have they increased or decreased?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What type of houses are being purchased? (single,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family, condo, multifamily)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Does the market favor investors/buyers or sellers?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97919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1FA40-6544-4A87-A3A5-6A299271B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Analysis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E8109-FD99-4A42-B90F-00B6F46AE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  <a:p>
            <a:pPr lvl="1"/>
            <a:r>
              <a:rPr lang="en-US" dirty="0"/>
              <a:t>Census, Google Maps API, Kaggle </a:t>
            </a:r>
          </a:p>
          <a:p>
            <a:r>
              <a:rPr lang="en-US" dirty="0"/>
              <a:t>Cleaning</a:t>
            </a:r>
          </a:p>
          <a:p>
            <a:pPr lvl="1"/>
            <a:r>
              <a:rPr lang="en-US" dirty="0"/>
              <a:t>Outliers</a:t>
            </a:r>
          </a:p>
          <a:p>
            <a:pPr lvl="2"/>
            <a:r>
              <a:rPr lang="en-US" dirty="0"/>
              <a:t>(</a:t>
            </a:r>
            <a:r>
              <a:rPr lang="en-US" dirty="0">
                <a:highlight>
                  <a:srgbClr val="FFFF00"/>
                </a:highlight>
              </a:rPr>
              <a:t>speak to this or list them out and support with Visual Aid)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Show counts by home type, speak to bathroom and parking spaces outliers? </a:t>
            </a:r>
          </a:p>
          <a:p>
            <a:pPr lvl="1"/>
            <a:r>
              <a:rPr lang="en-US" dirty="0"/>
              <a:t>Missing Data</a:t>
            </a:r>
          </a:p>
          <a:p>
            <a:pPr lvl="2"/>
            <a:r>
              <a:rPr lang="en-US" dirty="0"/>
              <a:t>Data for 2021 homes sales was limited in this data set </a:t>
            </a:r>
          </a:p>
          <a:p>
            <a:pPr lvl="2"/>
            <a:r>
              <a:rPr lang="en-US" dirty="0"/>
              <a:t>(show counts by year visual aid?)</a:t>
            </a:r>
          </a:p>
          <a:p>
            <a:r>
              <a:rPr lang="en-US" dirty="0"/>
              <a:t>Summarize the focus of the data set that we worked from ?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122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F87C6-3070-45B0-871D-0CB5BD64B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B6C7C-D5B2-4881-B67F-C6287AC6B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dirty="0">
                <a:effectLst/>
                <a:latin typeface="Arial" panose="020B0604020202020204" pitchFamily="34" charset="0"/>
              </a:rPr>
              <a:t>Overall we seek to answer the question </a:t>
            </a:r>
            <a:r>
              <a:rPr lang="en-US" dirty="0">
                <a:latin typeface="Arial" panose="020B0604020202020204" pitchFamily="34" charset="0"/>
              </a:rPr>
              <a:t>of “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What are different trends in the housing market?” (this is more of an overall question, answering the subsequent questions is essentially answering this question) 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To answer that we look at a few key factors </a:t>
            </a:r>
            <a:endParaRPr lang="en-US" b="0" i="0" dirty="0">
              <a:effectLst/>
              <a:latin typeface="Arial" panose="020B0604020202020204" pitchFamily="34" charset="0"/>
            </a:endParaRPr>
          </a:p>
          <a:p>
            <a:pPr algn="l"/>
            <a:r>
              <a:rPr lang="en-US" sz="2800" b="0" i="0" dirty="0">
                <a:effectLst/>
                <a:latin typeface="Arial" panose="020B0604020202020204" pitchFamily="34" charset="0"/>
              </a:rPr>
              <a:t>What type of houses are being purchased? (</a:t>
            </a:r>
            <a:r>
              <a:rPr lang="en-US" sz="2800" b="0" i="0" dirty="0" err="1">
                <a:effectLst/>
                <a:latin typeface="Arial" panose="020B0604020202020204" pitchFamily="34" charset="0"/>
              </a:rPr>
              <a:t>single,family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, condo, multifamily)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(Add visual for counts of each type?)  Who has the bar chart wit the rotated names?</a:t>
            </a:r>
          </a:p>
        </p:txBody>
      </p:sp>
    </p:spTree>
    <p:extLst>
      <p:ext uri="{BB962C8B-B14F-4D97-AF65-F5344CB8AC3E}">
        <p14:creationId xmlns:p14="http://schemas.microsoft.com/office/powerpoint/2010/main" val="472576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F87C6-3070-45B0-871D-0CB5BD64B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B6C7C-D5B2-4881-B67F-C6287AC6B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sz="2800" b="0" i="0" dirty="0">
                <a:effectLst/>
                <a:latin typeface="Arial" panose="020B0604020202020204" pitchFamily="34" charset="0"/>
              </a:rPr>
              <a:t>How has the frequency of sales been affected by year?  Have they increased or decreased?</a:t>
            </a:r>
          </a:p>
          <a:p>
            <a:pPr algn="l"/>
            <a:endParaRPr lang="en-US" dirty="0">
              <a:latin typeface="Arial" panose="020B0604020202020204" pitchFamily="34" charset="0"/>
            </a:endParaRPr>
          </a:p>
          <a:p>
            <a:pPr lvl="1"/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It has increased, we can do a quick percentage calculation by year over year increase?  Show a chart of the count of homes sold each year </a:t>
            </a:r>
          </a:p>
          <a:p>
            <a:pPr lvl="1"/>
            <a:r>
              <a:rPr lang="en-US" dirty="0">
                <a:highlight>
                  <a:srgbClr val="FFFF00"/>
                </a:highlight>
                <a:latin typeface="Arial" panose="020B0604020202020204" pitchFamily="34" charset="0"/>
              </a:rPr>
              <a:t>Tie in the census data to compare it to population growth? </a:t>
            </a:r>
          </a:p>
          <a:p>
            <a:pPr lvl="1"/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Utilize the monthly slide bar google maps and get class participation? </a:t>
            </a:r>
          </a:p>
          <a:p>
            <a:pPr lvl="2"/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i.e. we need a volunteer to pick in which month/</a:t>
            </a:r>
            <a:r>
              <a:rPr lang="en-US" b="0" i="0" dirty="0" err="1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quater</a:t>
            </a:r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 are the most homes sold? </a:t>
            </a:r>
          </a:p>
          <a:p>
            <a:pPr lvl="2"/>
            <a:r>
              <a:rPr lang="en-US" dirty="0">
                <a:highlight>
                  <a:srgbClr val="FFFF00"/>
                </a:highlight>
                <a:latin typeface="Arial" panose="020B0604020202020204" pitchFamily="34" charset="0"/>
              </a:rPr>
              <a:t>Click on hyper link in the power point and determine winners, if any. </a:t>
            </a:r>
            <a:endParaRPr lang="en-US" b="0" i="0" dirty="0">
              <a:effectLst/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864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2A53ADD0-45A4-4770-8A97-280A522E3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43" y="565608"/>
            <a:ext cx="11519555" cy="5646656"/>
          </a:xfrm>
        </p:spPr>
      </p:pic>
    </p:spTree>
    <p:extLst>
      <p:ext uri="{BB962C8B-B14F-4D97-AF65-F5344CB8AC3E}">
        <p14:creationId xmlns:p14="http://schemas.microsoft.com/office/powerpoint/2010/main" val="1258345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8150F-116E-443D-8B36-A4A8C6B00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3AEE8-75DD-4802-A515-A934EF1C8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dirty="0">
                <a:effectLst/>
                <a:latin typeface="Arial" panose="020B0604020202020204" pitchFamily="34" charset="0"/>
              </a:rPr>
              <a:t>Does the market favor investors/buyers or sellers?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Unable to answer with data set but our research implies that the month in which the house is listed/sold impacts the market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948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DFE240AC-2F0D-4CC1-BECB-81D225D07D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81" y="339365"/>
            <a:ext cx="11180190" cy="6070862"/>
          </a:xfrm>
        </p:spPr>
      </p:pic>
    </p:spTree>
    <p:extLst>
      <p:ext uri="{BB962C8B-B14F-4D97-AF65-F5344CB8AC3E}">
        <p14:creationId xmlns:p14="http://schemas.microsoft.com/office/powerpoint/2010/main" val="1093210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1388</TotalTime>
  <Words>1079</Words>
  <Application>Microsoft Office PowerPoint</Application>
  <PresentationFormat>Widescreen</PresentationFormat>
  <Paragraphs>102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Roboto</vt:lpstr>
      <vt:lpstr>Office Theme</vt:lpstr>
      <vt:lpstr>Austin Housing EDA</vt:lpstr>
      <vt:lpstr>Project Overview/Agenda/etc. What to expect? </vt:lpstr>
      <vt:lpstr>Objective </vt:lpstr>
      <vt:lpstr>Data and Analysis  </vt:lpstr>
      <vt:lpstr>Analysis</vt:lpstr>
      <vt:lpstr>Analysis</vt:lpstr>
      <vt:lpstr>PowerPoint Presentation</vt:lpstr>
      <vt:lpstr>Analysis</vt:lpstr>
      <vt:lpstr>PowerPoint Presentation</vt:lpstr>
      <vt:lpstr>Analysis</vt:lpstr>
      <vt:lpstr>Actionable Insights</vt:lpstr>
      <vt:lpstr>Limitations and Future Work  </vt:lpstr>
      <vt:lpstr>Questions??</vt:lpstr>
      <vt:lpstr>Items we need to address </vt:lpstr>
      <vt:lpstr>Notes - requirements</vt:lpstr>
      <vt:lpstr>From lecture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2018  4118 home sales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Austin Housing EDA</dc:title>
  <dc:creator>jon arnold</dc:creator>
  <cp:lastModifiedBy>Greyson Moore</cp:lastModifiedBy>
  <cp:revision>8</cp:revision>
  <dcterms:created xsi:type="dcterms:W3CDTF">2021-07-31T18:40:38Z</dcterms:created>
  <dcterms:modified xsi:type="dcterms:W3CDTF">2021-08-03T01:35:41Z</dcterms:modified>
</cp:coreProperties>
</file>

<file path=docProps/thumbnail.jpeg>
</file>